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
      <p:font typeface="Roboto Mon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6.xml"/><Relationship Id="rId33" Type="http://schemas.openxmlformats.org/officeDocument/2006/relationships/font" Target="fonts/RobotoMono-boldItalic.fntdata"/><Relationship Id="rId10" Type="http://schemas.openxmlformats.org/officeDocument/2006/relationships/slide" Target="slides/slide5.xml"/><Relationship Id="rId32"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b07224132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b07224132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b07224132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b07224132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b7dde7c7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b7dde7c7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b07224132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b07224132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b7dde7c75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b7dde7c7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b07224132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b07224132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b7dde7c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7dde7c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b07224132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b07224132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200">
                <a:solidFill>
                  <a:schemeClr val="dk1"/>
                </a:solidFill>
              </a:rPr>
              <a:t>Modern enterprises increasingly rely on graph analytics to extract value from their data, using node-link structures to solve critical problems like influencer identification and fraud detection. However, calculating every possible network metric is computationally expensive and introduces statistical noise.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b07224132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b07224132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sz="1200">
                <a:solidFill>
                  <a:schemeClr val="dk1"/>
                </a:solidFill>
              </a:rPr>
              <a:t>This project demonstrates that by using models capable of automatic feature selection (like Lasso), organizations can identify the 'minimum viable signal.' This proves that expensive, complex metrics are often unnecessary, allowing companies to save millions in computational costs while maintaining predictive accuracy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b07224132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b07224132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b07224132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b07224132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07224132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07224132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b07224132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b07224132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07224132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07224132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5 is a bias score for positive weights , if bias was 0 or negative the users with lower stats may end up with </a:t>
            </a:r>
            <a:r>
              <a:rPr lang="el"/>
              <a:t>negative</a:t>
            </a:r>
            <a:r>
              <a:rPr lang="el"/>
              <a:t> influence score </a:t>
            </a:r>
            <a:br>
              <a:rPr lang="el"/>
            </a:br>
            <a:r>
              <a:rPr lang="el"/>
              <a:t>higher bias the deference between a star and a nobody becomes smaller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b07224132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b07224132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l" sz="1800">
                <a:solidFill>
                  <a:srgbClr val="1A1A1A"/>
                </a:solidFill>
                <a:latin typeface="Lato"/>
                <a:ea typeface="Lato"/>
                <a:cs typeface="Lato"/>
                <a:sym typeface="Lato"/>
              </a:rPr>
              <a:t>We visualized the network topology to verify the complexity of the dataset. The distinct color clusters confirm strong community structures, validating our decision to include 'Clustering Coefficient' as a regressor. Furthermore, by mapping prediction errors to node sizes, we can visually debug exactly which influential users our model struggled to predict.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t>Graph-Driven Regularized Regression</a:t>
            </a:r>
            <a:endParaRPr/>
          </a:p>
        </p:txBody>
      </p:sp>
      <p:sp>
        <p:nvSpPr>
          <p:cNvPr id="87" name="Google Shape;87;p13"/>
          <p:cNvSpPr txBox="1"/>
          <p:nvPr>
            <p:ph idx="1" type="subTitle"/>
          </p:nvPr>
        </p:nvSpPr>
        <p:spPr>
          <a:xfrm>
            <a:off x="727950" y="3185000"/>
            <a:ext cx="7688100" cy="7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l"/>
              <a:t>Christina Doka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94800" y="559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Machine Learning Models Used </a:t>
            </a:r>
            <a:endParaRPr/>
          </a:p>
        </p:txBody>
      </p:sp>
      <p:sp>
        <p:nvSpPr>
          <p:cNvPr id="143" name="Google Shape;143;p22"/>
          <p:cNvSpPr txBox="1"/>
          <p:nvPr/>
        </p:nvSpPr>
        <p:spPr>
          <a:xfrm>
            <a:off x="337225" y="1443025"/>
            <a:ext cx="83280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2"/>
              </a:solidFill>
              <a:latin typeface="Lato"/>
              <a:ea typeface="Lato"/>
              <a:cs typeface="Lato"/>
              <a:sym typeface="Lato"/>
            </a:endParaRPr>
          </a:p>
          <a:p>
            <a:pPr indent="-355600" lvl="0" marL="457200" rtl="0" algn="l">
              <a:spcBef>
                <a:spcPts val="0"/>
              </a:spcBef>
              <a:spcAft>
                <a:spcPts val="0"/>
              </a:spcAft>
              <a:buClr>
                <a:schemeClr val="dk2"/>
              </a:buClr>
              <a:buSzPts val="2000"/>
              <a:buFont typeface="Lato"/>
              <a:buChar char="●"/>
            </a:pPr>
            <a:r>
              <a:rPr b="1" lang="el" sz="2000">
                <a:solidFill>
                  <a:schemeClr val="dk2"/>
                </a:solidFill>
                <a:latin typeface="Lato"/>
                <a:ea typeface="Lato"/>
                <a:cs typeface="Lato"/>
                <a:sym typeface="Lato"/>
              </a:rPr>
              <a:t>OLS</a:t>
            </a:r>
            <a:r>
              <a:rPr lang="el" sz="2000">
                <a:solidFill>
                  <a:schemeClr val="dk2"/>
                </a:solidFill>
                <a:latin typeface="Lato"/>
                <a:ea typeface="Lato"/>
                <a:cs typeface="Lato"/>
                <a:sym typeface="Lato"/>
              </a:rPr>
              <a:t>:  Can become huge if features are correlated. Non feature selection</a:t>
            </a:r>
            <a:br>
              <a:rPr lang="el" sz="2000">
                <a:solidFill>
                  <a:schemeClr val="dk2"/>
                </a:solidFill>
                <a:latin typeface="Lato"/>
                <a:ea typeface="Lato"/>
                <a:cs typeface="Lato"/>
                <a:sym typeface="Lato"/>
              </a:rPr>
            </a:br>
            <a:endParaRPr sz="2000">
              <a:solidFill>
                <a:schemeClr val="dk2"/>
              </a:solidFill>
              <a:latin typeface="Lato"/>
              <a:ea typeface="Lato"/>
              <a:cs typeface="Lato"/>
              <a:sym typeface="Lato"/>
            </a:endParaRPr>
          </a:p>
          <a:p>
            <a:pPr indent="-355600" lvl="0" marL="457200" rtl="0" algn="l">
              <a:spcBef>
                <a:spcPts val="0"/>
              </a:spcBef>
              <a:spcAft>
                <a:spcPts val="0"/>
              </a:spcAft>
              <a:buClr>
                <a:schemeClr val="dk2"/>
              </a:buClr>
              <a:buSzPts val="2000"/>
              <a:buFont typeface="Lato"/>
              <a:buChar char="●"/>
            </a:pPr>
            <a:r>
              <a:rPr b="1" lang="el" sz="2000">
                <a:solidFill>
                  <a:schemeClr val="dk2"/>
                </a:solidFill>
                <a:latin typeface="Lato"/>
                <a:ea typeface="Lato"/>
                <a:cs typeface="Lato"/>
                <a:sym typeface="Lato"/>
              </a:rPr>
              <a:t>Ridge</a:t>
            </a:r>
            <a:r>
              <a:rPr lang="el" sz="2000">
                <a:solidFill>
                  <a:schemeClr val="dk2"/>
                </a:solidFill>
                <a:latin typeface="Lato"/>
                <a:ea typeface="Lato"/>
                <a:cs typeface="Lato"/>
                <a:sym typeface="Lato"/>
              </a:rPr>
              <a:t>: Coefficients are shrunk towards zero but rarely reach exactly zero.</a:t>
            </a:r>
            <a:br>
              <a:rPr lang="el" sz="2000">
                <a:solidFill>
                  <a:schemeClr val="dk2"/>
                </a:solidFill>
                <a:latin typeface="Lato"/>
                <a:ea typeface="Lato"/>
                <a:cs typeface="Lato"/>
                <a:sym typeface="Lato"/>
              </a:rPr>
            </a:br>
            <a:r>
              <a:rPr lang="el" sz="2000">
                <a:solidFill>
                  <a:schemeClr val="dk2"/>
                </a:solidFill>
                <a:latin typeface="Lato"/>
                <a:ea typeface="Lato"/>
                <a:cs typeface="Lato"/>
                <a:sym typeface="Lato"/>
              </a:rPr>
              <a:t>Keeps all features but reduces their impact.</a:t>
            </a:r>
            <a:endParaRPr sz="2000">
              <a:solidFill>
                <a:schemeClr val="dk2"/>
              </a:solidFill>
              <a:latin typeface="Lato"/>
              <a:ea typeface="Lato"/>
              <a:cs typeface="Lato"/>
              <a:sym typeface="Lato"/>
            </a:endParaRPr>
          </a:p>
          <a:p>
            <a:pPr indent="0" lvl="0" marL="457200" rtl="0" algn="l">
              <a:spcBef>
                <a:spcPts val="0"/>
              </a:spcBef>
              <a:spcAft>
                <a:spcPts val="0"/>
              </a:spcAft>
              <a:buNone/>
            </a:pPr>
            <a:r>
              <a:t/>
            </a:r>
            <a:endParaRPr sz="2000">
              <a:solidFill>
                <a:schemeClr val="dk2"/>
              </a:solidFill>
              <a:latin typeface="Lato"/>
              <a:ea typeface="Lato"/>
              <a:cs typeface="Lato"/>
              <a:sym typeface="Lato"/>
            </a:endParaRPr>
          </a:p>
          <a:p>
            <a:pPr indent="-355600" lvl="0" marL="457200" rtl="0" algn="l">
              <a:spcBef>
                <a:spcPts val="0"/>
              </a:spcBef>
              <a:spcAft>
                <a:spcPts val="0"/>
              </a:spcAft>
              <a:buSzPts val="2000"/>
              <a:buChar char="●"/>
            </a:pPr>
            <a:r>
              <a:rPr b="1" lang="el" sz="2000">
                <a:solidFill>
                  <a:schemeClr val="dk2"/>
                </a:solidFill>
                <a:latin typeface="Lato"/>
                <a:ea typeface="Lato"/>
                <a:cs typeface="Lato"/>
                <a:sym typeface="Lato"/>
              </a:rPr>
              <a:t>Lasso</a:t>
            </a:r>
            <a:r>
              <a:rPr lang="el" sz="1100"/>
              <a:t>:</a:t>
            </a:r>
            <a:r>
              <a:rPr lang="el" sz="2000">
                <a:solidFill>
                  <a:schemeClr val="dk2"/>
                </a:solidFill>
                <a:latin typeface="Lato"/>
                <a:ea typeface="Lato"/>
                <a:cs typeface="Lato"/>
                <a:sym typeface="Lato"/>
              </a:rPr>
              <a:t>   </a:t>
            </a:r>
            <a:r>
              <a:rPr lang="el" sz="2000"/>
              <a:t>Can force coefficients to be </a:t>
            </a:r>
            <a:r>
              <a:rPr b="1" lang="el" sz="2000"/>
              <a:t>exactly zero</a:t>
            </a:r>
            <a:r>
              <a:rPr lang="el" sz="2000"/>
              <a:t>.</a:t>
            </a:r>
            <a:br>
              <a:rPr lang="el" sz="2000"/>
            </a:br>
            <a:r>
              <a:rPr lang="el" sz="2000"/>
              <a:t>performs automatic feature selection by zeroing out less important variables</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a:p>
            <a:pPr indent="0" lvl="0" marL="0" rtl="0" algn="l">
              <a:spcBef>
                <a:spcPts val="0"/>
              </a:spcBef>
              <a:spcAft>
                <a:spcPts val="0"/>
              </a:spcAft>
              <a:buNone/>
            </a:pPr>
            <a:r>
              <a:t/>
            </a:r>
            <a:endParaRPr sz="20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Train / Test Split</a:t>
            </a:r>
            <a:endParaRPr/>
          </a:p>
        </p:txBody>
      </p:sp>
      <p:sp>
        <p:nvSpPr>
          <p:cNvPr id="149" name="Google Shape;149;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l" sz="2000">
                <a:solidFill>
                  <a:srgbClr val="000000"/>
                </a:solidFill>
                <a:latin typeface="Arial"/>
                <a:ea typeface="Arial"/>
                <a:cs typeface="Arial"/>
                <a:sym typeface="Arial"/>
              </a:rPr>
              <a:t>I split our graph of 37,700 nodes into two subsets using a 70-30 ratio:</a:t>
            </a:r>
            <a:endParaRPr sz="2000">
              <a:solidFill>
                <a:srgbClr val="000000"/>
              </a:solidFill>
              <a:latin typeface="Arial"/>
              <a:ea typeface="Arial"/>
              <a:cs typeface="Arial"/>
              <a:sym typeface="Arial"/>
            </a:endParaRPr>
          </a:p>
          <a:p>
            <a:pPr indent="-355600" lvl="0" marL="457200" rtl="0" algn="l">
              <a:spcBef>
                <a:spcPts val="1200"/>
              </a:spcBef>
              <a:spcAft>
                <a:spcPts val="0"/>
              </a:spcAft>
              <a:buClr>
                <a:srgbClr val="000000"/>
              </a:buClr>
              <a:buSzPts val="2000"/>
              <a:buFont typeface="Arial"/>
              <a:buChar char="●"/>
            </a:pPr>
            <a:r>
              <a:rPr b="1" lang="el" sz="2000">
                <a:solidFill>
                  <a:srgbClr val="000000"/>
                </a:solidFill>
                <a:latin typeface="Arial"/>
                <a:ea typeface="Arial"/>
                <a:cs typeface="Arial"/>
                <a:sym typeface="Arial"/>
              </a:rPr>
              <a:t>Training Set:</a:t>
            </a:r>
            <a:r>
              <a:rPr lang="el" sz="2000">
                <a:solidFill>
                  <a:srgbClr val="000000"/>
                </a:solidFill>
                <a:latin typeface="Arial"/>
                <a:ea typeface="Arial"/>
                <a:cs typeface="Arial"/>
                <a:sym typeface="Arial"/>
              </a:rPr>
              <a:t> fit our models on roughly 26,000 nodes.</a:t>
            </a:r>
            <a:endParaRPr sz="2000">
              <a:solidFill>
                <a:srgbClr val="000000"/>
              </a:solidFill>
              <a:latin typeface="Arial"/>
              <a:ea typeface="Arial"/>
              <a:cs typeface="Arial"/>
              <a:sym typeface="Arial"/>
            </a:endParaRPr>
          </a:p>
          <a:p>
            <a:pPr indent="-355600" lvl="0" marL="457200" rtl="0" algn="l">
              <a:spcBef>
                <a:spcPts val="0"/>
              </a:spcBef>
              <a:spcAft>
                <a:spcPts val="0"/>
              </a:spcAft>
              <a:buClr>
                <a:srgbClr val="000000"/>
              </a:buClr>
              <a:buSzPts val="2000"/>
              <a:buFont typeface="Arial"/>
              <a:buChar char="●"/>
            </a:pPr>
            <a:r>
              <a:rPr b="1" lang="el" sz="2000">
                <a:solidFill>
                  <a:srgbClr val="000000"/>
                </a:solidFill>
                <a:latin typeface="Arial"/>
                <a:ea typeface="Arial"/>
                <a:cs typeface="Arial"/>
                <a:sym typeface="Arial"/>
              </a:rPr>
              <a:t>Test Set:</a:t>
            </a:r>
            <a:r>
              <a:rPr lang="el" sz="2000">
                <a:solidFill>
                  <a:srgbClr val="000000"/>
                </a:solidFill>
                <a:latin typeface="Arial"/>
                <a:ea typeface="Arial"/>
                <a:cs typeface="Arial"/>
                <a:sym typeface="Arial"/>
              </a:rPr>
              <a:t>  held back roughly 11,000 nodes to serve as unseen data.</a:t>
            </a:r>
            <a:endParaRPr sz="2000">
              <a:solidFill>
                <a:srgbClr val="000000"/>
              </a:solidFill>
              <a:latin typeface="Arial"/>
              <a:ea typeface="Arial"/>
              <a:cs typeface="Arial"/>
              <a:sym typeface="Arial"/>
            </a:endParaRPr>
          </a:p>
          <a:p>
            <a:pPr indent="0" lvl="0" marL="0" rtl="0" algn="l">
              <a:spcBef>
                <a:spcPts val="1200"/>
              </a:spcBef>
              <a:spcAft>
                <a:spcPts val="120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4" title="comparison_true_weight_vs_model_estimates.png"/>
          <p:cNvPicPr preferRelativeResize="0"/>
          <p:nvPr/>
        </p:nvPicPr>
        <p:blipFill>
          <a:blip r:embed="rId3">
            <a:alphaModFix/>
          </a:blip>
          <a:stretch>
            <a:fillRect/>
          </a:stretch>
        </p:blipFill>
        <p:spPr>
          <a:xfrm>
            <a:off x="253160" y="0"/>
            <a:ext cx="863767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Regularization Path Analysis.</a:t>
            </a:r>
            <a:endParaRPr/>
          </a:p>
        </p:txBody>
      </p:sp>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l" sz="2000">
                <a:solidFill>
                  <a:srgbClr val="000000"/>
                </a:solidFill>
                <a:latin typeface="Arial"/>
                <a:ea typeface="Arial"/>
                <a:cs typeface="Arial"/>
                <a:sym typeface="Arial"/>
              </a:rPr>
              <a:t>To understand the stability of our features, we analyzed the </a:t>
            </a:r>
            <a:r>
              <a:rPr b="1" lang="el" sz="2000">
                <a:solidFill>
                  <a:srgbClr val="000000"/>
                </a:solidFill>
                <a:latin typeface="Arial"/>
                <a:ea typeface="Arial"/>
                <a:cs typeface="Arial"/>
                <a:sym typeface="Arial"/>
              </a:rPr>
              <a:t>Regularization Path</a:t>
            </a:r>
            <a:r>
              <a:rPr lang="el" sz="2000">
                <a:solidFill>
                  <a:srgbClr val="000000"/>
                </a:solidFill>
                <a:latin typeface="Arial"/>
                <a:ea typeface="Arial"/>
                <a:cs typeface="Arial"/>
                <a:sym typeface="Arial"/>
              </a:rPr>
              <a:t>, sweeping the penalty parameter Alpha across four orders of magnitude.</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68" name="Google Shape;168;p26" title="predicted_true_scatterplots.png"/>
          <p:cNvPicPr preferRelativeResize="0"/>
          <p:nvPr/>
        </p:nvPicPr>
        <p:blipFill>
          <a:blip r:embed="rId3">
            <a:alphaModFix/>
          </a:blip>
          <a:stretch>
            <a:fillRect/>
          </a:stretch>
        </p:blipFill>
        <p:spPr>
          <a:xfrm>
            <a:off x="0" y="1125693"/>
            <a:ext cx="9144001" cy="2892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Evaluation of Models </a:t>
            </a:r>
            <a:endParaRPr/>
          </a:p>
        </p:txBody>
      </p:sp>
      <p:sp>
        <p:nvSpPr>
          <p:cNvPr id="174" name="Google Shape;174;p27"/>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sz="2000">
                <a:solidFill>
                  <a:srgbClr val="000000"/>
                </a:solidFill>
                <a:latin typeface="Arial"/>
                <a:ea typeface="Arial"/>
                <a:cs typeface="Arial"/>
                <a:sym typeface="Arial"/>
              </a:rPr>
              <a:t>Predictive Error (RMSE):</a:t>
            </a:r>
            <a:r>
              <a:rPr lang="el" sz="2000">
                <a:solidFill>
                  <a:srgbClr val="000000"/>
                </a:solidFill>
                <a:latin typeface="Arial"/>
                <a:ea typeface="Arial"/>
                <a:cs typeface="Arial"/>
                <a:sym typeface="Arial"/>
              </a:rPr>
              <a:t> Used to measure raw accuracy. </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rPr b="1" lang="el" sz="2000">
                <a:solidFill>
                  <a:srgbClr val="000000"/>
                </a:solidFill>
                <a:latin typeface="Arial"/>
                <a:ea typeface="Arial"/>
                <a:cs typeface="Arial"/>
                <a:sym typeface="Arial"/>
              </a:rPr>
              <a:t>Structural Error (Coefficient Deviation):</a:t>
            </a:r>
            <a:r>
              <a:rPr lang="el" sz="2000">
                <a:solidFill>
                  <a:srgbClr val="000000"/>
                </a:solidFill>
                <a:latin typeface="Arial"/>
                <a:ea typeface="Arial"/>
                <a:cs typeface="Arial"/>
                <a:sym typeface="Arial"/>
              </a:rPr>
              <a:t> Used to measure physical reality.</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0"/>
              </a:spcAft>
              <a:buNone/>
            </a:pPr>
            <a:r>
              <a:rPr b="1" lang="el" sz="2000">
                <a:solidFill>
                  <a:srgbClr val="000000"/>
                </a:solidFill>
                <a:latin typeface="Arial"/>
                <a:ea typeface="Arial"/>
                <a:cs typeface="Arial"/>
                <a:sym typeface="Arial"/>
              </a:rPr>
              <a:t>Sparsity (Feature Count):</a:t>
            </a:r>
            <a:r>
              <a:rPr lang="el" sz="2000">
                <a:solidFill>
                  <a:srgbClr val="000000"/>
                </a:solidFill>
                <a:latin typeface="Arial"/>
                <a:ea typeface="Arial"/>
                <a:cs typeface="Arial"/>
                <a:sym typeface="Arial"/>
              </a:rPr>
              <a:t> Used to measure interpretability</a:t>
            </a:r>
            <a:endParaRPr sz="2000">
              <a:solidFill>
                <a:srgbClr val="000000"/>
              </a:solidFill>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title="alpha_paths_and_model_error.png"/>
          <p:cNvPicPr preferRelativeResize="0"/>
          <p:nvPr/>
        </p:nvPicPr>
        <p:blipFill>
          <a:blip r:embed="rId3">
            <a:alphaModFix/>
          </a:blip>
          <a:stretch>
            <a:fillRect/>
          </a:stretch>
        </p:blipFill>
        <p:spPr>
          <a:xfrm>
            <a:off x="0" y="1442145"/>
            <a:ext cx="9144003" cy="22592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472025" y="520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Motivation</a:t>
            </a:r>
            <a:endParaRPr/>
          </a:p>
        </p:txBody>
      </p:sp>
      <p:sp>
        <p:nvSpPr>
          <p:cNvPr id="93" name="Google Shape;93;p14"/>
          <p:cNvSpPr txBox="1"/>
          <p:nvPr>
            <p:ph idx="1" type="body"/>
          </p:nvPr>
        </p:nvSpPr>
        <p:spPr>
          <a:xfrm>
            <a:off x="317550" y="1255092"/>
            <a:ext cx="7688700" cy="3785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0"/>
              </a:spcAft>
              <a:buNone/>
            </a:pPr>
            <a:r>
              <a:rPr lang="el" sz="1800">
                <a:solidFill>
                  <a:srgbClr val="000000"/>
                </a:solidFill>
                <a:latin typeface="Arial"/>
                <a:ea typeface="Arial"/>
                <a:cs typeface="Arial"/>
                <a:sym typeface="Arial"/>
              </a:rPr>
              <a:t>Adoption: Companies use graph theory (nodes &amp; edges) for high-stakes tasks like fraud detection and influencer marketing. </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0"/>
              </a:spcAft>
              <a:buNone/>
            </a:pPr>
            <a:r>
              <a:rPr lang="el" sz="1800">
                <a:solidFill>
                  <a:srgbClr val="000000"/>
                </a:solidFill>
                <a:latin typeface="Arial"/>
                <a:ea typeface="Arial"/>
                <a:cs typeface="Arial"/>
                <a:sym typeface="Arial"/>
              </a:rPr>
              <a:t>The Problem: Calculating complex features on millions of nodes creates noise and costs millions in computing power. </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12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l" sz="2500">
                <a:solidFill>
                  <a:srgbClr val="000000"/>
                </a:solidFill>
                <a:latin typeface="Arial"/>
                <a:ea typeface="Arial"/>
                <a:cs typeface="Arial"/>
                <a:sym typeface="Arial"/>
              </a:rPr>
              <a:t>Solution</a:t>
            </a:r>
            <a:endParaRPr sz="2500"/>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l" sz="1800">
                <a:solidFill>
                  <a:srgbClr val="000000"/>
                </a:solidFill>
                <a:latin typeface="Arial"/>
                <a:ea typeface="Arial"/>
                <a:cs typeface="Arial"/>
                <a:sym typeface="Arial"/>
              </a:rPr>
              <a:t>This project proves that Machine Learning Algorithms for Feature Selection (e.g. Lasso) can isolate the few metrics that actually matter. </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0" lvl="0" marL="457200" rtl="0" algn="l">
              <a:spcBef>
                <a:spcPts val="0"/>
              </a:spcBef>
              <a:spcAft>
                <a:spcPts val="0"/>
              </a:spcAft>
              <a:buNone/>
            </a:pPr>
            <a:r>
              <a:rPr lang="el" sz="1800">
                <a:solidFill>
                  <a:srgbClr val="000000"/>
                </a:solidFill>
                <a:latin typeface="Arial"/>
                <a:ea typeface="Arial"/>
                <a:cs typeface="Arial"/>
                <a:sym typeface="Arial"/>
              </a:rPr>
              <a:t>The Result: We can ignore expensive, redundant metrics, saving time and money without losing accuracy.</a:t>
            </a:r>
            <a:endParaRPr sz="18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Data Processing</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sz="1800">
                <a:solidFill>
                  <a:srgbClr val="000000"/>
                </a:solidFill>
                <a:latin typeface="Arial"/>
                <a:ea typeface="Arial"/>
                <a:cs typeface="Arial"/>
                <a:sym typeface="Arial"/>
              </a:rPr>
              <a:t>Dataset:</a:t>
            </a:r>
            <a:r>
              <a:rPr lang="el" sz="1800">
                <a:solidFill>
                  <a:srgbClr val="000000"/>
                </a:solidFill>
                <a:latin typeface="Arial"/>
                <a:ea typeface="Arial"/>
                <a:cs typeface="Arial"/>
                <a:sym typeface="Arial"/>
              </a:rPr>
              <a:t> I’m using the GitHub dataset (</a:t>
            </a:r>
            <a:r>
              <a:rPr lang="el" sz="1800">
                <a:solidFill>
                  <a:srgbClr val="188038"/>
                </a:solidFill>
                <a:latin typeface="Roboto Mono"/>
                <a:ea typeface="Roboto Mono"/>
                <a:cs typeface="Roboto Mono"/>
                <a:sym typeface="Roboto Mono"/>
              </a:rPr>
              <a:t>musae_git_edges.csv</a:t>
            </a:r>
            <a:r>
              <a:rPr lang="el" sz="1800">
                <a:solidFill>
                  <a:srgbClr val="000000"/>
                </a:solidFill>
                <a:latin typeface="Arial"/>
                <a:ea typeface="Arial"/>
                <a:cs typeface="Arial"/>
                <a:sym typeface="Arial"/>
              </a:rPr>
              <a:t>) with ~37k nodes and ~289k edges.</a:t>
            </a:r>
            <a:endParaRPr sz="1800">
              <a:solidFill>
                <a:srgbClr val="000000"/>
              </a:solidFill>
              <a:latin typeface="Arial"/>
              <a:ea typeface="Arial"/>
              <a:cs typeface="Arial"/>
              <a:sym typeface="Arial"/>
            </a:endParaRPr>
          </a:p>
          <a:p>
            <a:pPr indent="0" lvl="0" marL="0" rtl="0" algn="l">
              <a:spcBef>
                <a:spcPts val="1200"/>
              </a:spcBef>
              <a:spcAft>
                <a:spcPts val="0"/>
              </a:spcAft>
              <a:buNone/>
            </a:pPr>
            <a:r>
              <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17" title="graph_node.png"/>
          <p:cNvPicPr preferRelativeResize="0"/>
          <p:nvPr/>
        </p:nvPicPr>
        <p:blipFill>
          <a:blip r:embed="rId3">
            <a:alphaModFix/>
          </a:blip>
          <a:stretch>
            <a:fillRect/>
          </a:stretch>
        </p:blipFill>
        <p:spPr>
          <a:xfrm>
            <a:off x="51550" y="1318650"/>
            <a:ext cx="9144000" cy="3551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8" name="Google Shape;118;p18" title="nodes.png"/>
          <p:cNvPicPr preferRelativeResize="0"/>
          <p:nvPr/>
        </p:nvPicPr>
        <p:blipFill>
          <a:blip r:embed="rId3">
            <a:alphaModFix/>
          </a:blip>
          <a:stretch>
            <a:fillRect/>
          </a:stretch>
        </p:blipFill>
        <p:spPr>
          <a:xfrm>
            <a:off x="673200" y="0"/>
            <a:ext cx="774074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Features extracted</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l" sz="1800">
                <a:solidFill>
                  <a:srgbClr val="000000"/>
                </a:solidFill>
              </a:rPr>
              <a:t>Degree</a:t>
            </a:r>
            <a:br>
              <a:rPr lang="el" sz="1800">
                <a:solidFill>
                  <a:srgbClr val="000000"/>
                </a:solidFill>
              </a:rPr>
            </a:br>
            <a:br>
              <a:rPr lang="el" sz="1800">
                <a:solidFill>
                  <a:srgbClr val="000000"/>
                </a:solidFill>
              </a:rPr>
            </a:br>
            <a:r>
              <a:rPr lang="el" sz="1800">
                <a:solidFill>
                  <a:srgbClr val="000000"/>
                </a:solidFill>
              </a:rPr>
              <a:t>PageRank</a:t>
            </a:r>
            <a:br>
              <a:rPr lang="el" sz="1800">
                <a:solidFill>
                  <a:srgbClr val="000000"/>
                </a:solidFill>
              </a:rPr>
            </a:br>
            <a:br>
              <a:rPr lang="el" sz="1800">
                <a:solidFill>
                  <a:srgbClr val="000000"/>
                </a:solidFill>
              </a:rPr>
            </a:br>
            <a:r>
              <a:rPr lang="el" sz="1800">
                <a:solidFill>
                  <a:srgbClr val="000000"/>
                </a:solidFill>
              </a:rPr>
              <a:t>Clustering Coefficient </a:t>
            </a:r>
            <a:br>
              <a:rPr lang="el" sz="1800">
                <a:solidFill>
                  <a:srgbClr val="000000"/>
                </a:solidFill>
              </a:rPr>
            </a:br>
            <a:br>
              <a:rPr lang="el" sz="1800">
                <a:solidFill>
                  <a:srgbClr val="000000"/>
                </a:solidFill>
              </a:rPr>
            </a:br>
            <a:r>
              <a:rPr lang="el" sz="1800">
                <a:solidFill>
                  <a:srgbClr val="000000"/>
                </a:solidFill>
              </a:rPr>
              <a:t>Approximate Betweenness</a:t>
            </a:r>
            <a:br>
              <a:rPr lang="el" sz="1800">
                <a:solidFill>
                  <a:srgbClr val="000000"/>
                </a:solidFill>
              </a:rPr>
            </a:br>
            <a:br>
              <a:rPr lang="el" sz="1800">
                <a:solidFill>
                  <a:srgbClr val="000000"/>
                </a:solidFill>
              </a:rPr>
            </a:b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Formula weights for High Influence</a:t>
            </a:r>
            <a:endParaRPr/>
          </a:p>
        </p:txBody>
      </p:sp>
      <p:pic>
        <p:nvPicPr>
          <p:cNvPr id="130" name="Google Shape;130;p20" title="Screenshot_2025-12-14_at_10.16.12_PM.png"/>
          <p:cNvPicPr preferRelativeResize="0"/>
          <p:nvPr/>
        </p:nvPicPr>
        <p:blipFill>
          <a:blip r:embed="rId3">
            <a:alphaModFix/>
          </a:blip>
          <a:stretch>
            <a:fillRect/>
          </a:stretch>
        </p:blipFill>
        <p:spPr>
          <a:xfrm>
            <a:off x="152400" y="2561266"/>
            <a:ext cx="8839198" cy="592482"/>
          </a:xfrm>
          <a:prstGeom prst="rect">
            <a:avLst/>
          </a:prstGeom>
          <a:noFill/>
          <a:ln>
            <a:noFill/>
          </a:ln>
        </p:spPr>
      </p:pic>
      <p:pic>
        <p:nvPicPr>
          <p:cNvPr id="131" name="Google Shape;131;p20" title="Screenshot_2025-12-14_at_10.17.23_PM.png"/>
          <p:cNvPicPr preferRelativeResize="0"/>
          <p:nvPr/>
        </p:nvPicPr>
        <p:blipFill>
          <a:blip r:embed="rId4">
            <a:alphaModFix/>
          </a:blip>
          <a:stretch>
            <a:fillRect/>
          </a:stretch>
        </p:blipFill>
        <p:spPr>
          <a:xfrm>
            <a:off x="152409" y="3497100"/>
            <a:ext cx="7125290" cy="59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l"/>
              <a:t>Qualitative Verification of Structural Topology</a:t>
            </a:r>
            <a:endParaRPr/>
          </a:p>
        </p:txBody>
      </p:sp>
      <p:sp>
        <p:nvSpPr>
          <p:cNvPr id="137" name="Google Shape;137;p21"/>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1200"/>
              </a:spcBef>
              <a:spcAft>
                <a:spcPts val="0"/>
              </a:spcAft>
              <a:buNone/>
            </a:pPr>
            <a:r>
              <a:rPr lang="el" sz="1800">
                <a:solidFill>
                  <a:schemeClr val="dk2"/>
                </a:solidFill>
              </a:rPr>
              <a:t>Does the network have actual structure that our algorithms can exploit, and where does the model fail?</a:t>
            </a:r>
            <a:endParaRPr sz="1800">
              <a:solidFill>
                <a:schemeClr val="dk2"/>
              </a:solidFill>
            </a:endParaRPr>
          </a:p>
          <a:p>
            <a:pPr indent="0" lvl="0" marL="0" rtl="0" algn="l">
              <a:spcBef>
                <a:spcPts val="1200"/>
              </a:spcBef>
              <a:spcAft>
                <a:spcPts val="1200"/>
              </a:spcAft>
              <a:buNone/>
            </a:pPr>
            <a:br>
              <a:rPr lang="el" sz="1800">
                <a:solidFill>
                  <a:schemeClr val="dk2"/>
                </a:solidFill>
              </a:rPr>
            </a:b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